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0080625" cy="7559675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434" autoAdjust="0"/>
  </p:normalViewPr>
  <p:slideViewPr>
    <p:cSldViewPr snapToGrid="0">
      <p:cViewPr varScale="1">
        <p:scale>
          <a:sx n="96" d="100"/>
          <a:sy n="96" d="100"/>
        </p:scale>
        <p:origin x="-1152" y="-114"/>
      </p:cViewPr>
      <p:guideLst>
        <p:guide orient="horz" pos="2381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04000" y="409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504000" y="227304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504000" y="4563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409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04000" y="2273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152680" y="2273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5152680" y="4563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504000" y="4563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04000" y="409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504000" y="2273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504000" y="2273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6" name="Grafik 35"/>
          <p:cNvPicPr/>
          <p:nvPr/>
        </p:nvPicPr>
        <p:blipFill>
          <a:blip r:embed="rId2"/>
          <a:stretch/>
        </p:blipFill>
        <p:spPr>
          <a:xfrm>
            <a:off x="2291760" y="2272680"/>
            <a:ext cx="5495400" cy="4384440"/>
          </a:xfrm>
          <a:prstGeom prst="rect">
            <a:avLst/>
          </a:prstGeom>
          <a:ln>
            <a:noFill/>
          </a:ln>
        </p:spPr>
      </p:pic>
      <p:pic>
        <p:nvPicPr>
          <p:cNvPr id="37" name="Grafik 36"/>
          <p:cNvPicPr/>
          <p:nvPr/>
        </p:nvPicPr>
        <p:blipFill>
          <a:blip r:embed="rId2"/>
          <a:stretch/>
        </p:blipFill>
        <p:spPr>
          <a:xfrm>
            <a:off x="2291760" y="2272680"/>
            <a:ext cx="549540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409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504000" y="227304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409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2273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409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2273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5152680" y="2273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409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504000" y="409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409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04000" y="2273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04000" y="4563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5152680" y="2273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409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504000" y="2273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5152680" y="2273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5152680" y="4563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409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04000" y="2273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5152680" y="2273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504000" y="4563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/>
          <p:nvPr/>
        </p:nvSpPr>
        <p:spPr>
          <a:xfrm>
            <a:off x="216000" y="216000"/>
            <a:ext cx="9576000" cy="7128000"/>
          </a:xfrm>
          <a:prstGeom prst="rect">
            <a:avLst/>
          </a:prstGeom>
          <a:gradFill>
            <a:gsLst>
              <a:gs pos="0">
                <a:srgbClr val="EEEEEE"/>
              </a:gs>
              <a:gs pos="100000">
                <a:srgbClr val="FFFFFF"/>
              </a:gs>
            </a:gsLst>
            <a:lin ang="3600000"/>
          </a:gradFill>
          <a:ln w="19080">
            <a:solidFill>
              <a:srgbClr val="CCCCC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PlaceHolder 2"/>
          <p:cNvSpPr>
            <a:spLocks noGrp="1"/>
          </p:cNvSpPr>
          <p:nvPr>
            <p:ph type="title"/>
          </p:nvPr>
        </p:nvSpPr>
        <p:spPr>
          <a:xfrm>
            <a:off x="504000" y="409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de-DE" sz="44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Format des Titeltextes durch Klicken bearbeiten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04000" y="2273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Format des Gliederungstextes durch Klicken bearbeiten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Zweite Gliederungsebene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Dritte Gliederungsebene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Vierte Gliederungsebene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Fünfte Gliederungsebene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Sechste Gliederungsebene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Siebte Gliederungsebene</a:t>
            </a:r>
          </a:p>
        </p:txBody>
      </p:sp>
      <p:sp>
        <p:nvSpPr>
          <p:cNvPr id="3" name="TextShape 4"/>
          <p:cNvSpPr txBox="1"/>
          <p:nvPr/>
        </p:nvSpPr>
        <p:spPr>
          <a:xfrm>
            <a:off x="216000" y="7200000"/>
            <a:ext cx="9576000" cy="144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de-DE" sz="1000" b="0" strike="noStrike" spc="-1">
                <a:solidFill>
                  <a:srgbClr val="CCCCC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de-DE" sz="1000" b="0" strike="noStrike" spc="-1">
                <a:solidFill>
                  <a:srgbClr val="CCCCC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© 2017 </a:t>
            </a:r>
            <a:r>
              <a:rPr lang="de-DE" sz="1000" b="0" strike="noStrike" spc="-1">
                <a:solidFill>
                  <a:srgbClr val="CCCCC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Hans-Georg Müller, Satzgrammatik lernen mit syntaktischen Netzwerken</a:t>
            </a:r>
            <a:endParaRPr lang="de-DE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Shape 1"/>
          <p:cNvSpPr txBox="1"/>
          <p:nvPr/>
        </p:nvSpPr>
        <p:spPr>
          <a:xfrm>
            <a:off x="576000" y="280800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de-DE" sz="44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Sonderprobleme</a:t>
            </a:r>
          </a:p>
        </p:txBody>
      </p:sp>
      <p:sp>
        <p:nvSpPr>
          <p:cNvPr id="39" name="TextShape 2"/>
          <p:cNvSpPr txBox="1"/>
          <p:nvPr/>
        </p:nvSpPr>
        <p:spPr>
          <a:xfrm>
            <a:off x="504000" y="329004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de-DE" sz="36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
in syntaktischen Netzwerken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Shape 1"/>
          <p:cNvSpPr txBox="1"/>
          <p:nvPr/>
        </p:nvSpPr>
        <p:spPr>
          <a:xfrm>
            <a:off x="504000" y="329004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de-DE" sz="36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Aufzählungen mit „und“
</a:t>
            </a:r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und andere koordinierende Konjunktionen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CustomShape 1"/>
          <p:cNvSpPr/>
          <p:nvPr/>
        </p:nvSpPr>
        <p:spPr>
          <a:xfrm>
            <a:off x="1183352" y="3908631"/>
            <a:ext cx="1620000" cy="114264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Kim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CustomShape 2"/>
          <p:cNvSpPr/>
          <p:nvPr/>
        </p:nvSpPr>
        <p:spPr>
          <a:xfrm>
            <a:off x="6336000" y="3312000"/>
            <a:ext cx="1512000" cy="1152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sich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CustomShape 3"/>
          <p:cNvSpPr/>
          <p:nvPr/>
        </p:nvSpPr>
        <p:spPr>
          <a:xfrm rot="7306582">
            <a:off x="372495" y="1284028"/>
            <a:ext cx="5024881" cy="378108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6" name="Line 4"/>
          <p:cNvSpPr/>
          <p:nvPr/>
        </p:nvSpPr>
        <p:spPr>
          <a:xfrm>
            <a:off x="4412637" y="4214192"/>
            <a:ext cx="2067363" cy="1401808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ctr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CustomShape 5"/>
          <p:cNvSpPr/>
          <p:nvPr/>
        </p:nvSpPr>
        <p:spPr>
          <a:xfrm>
            <a:off x="6408000" y="5203800"/>
            <a:ext cx="2232000" cy="13482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eine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Katze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Line 6"/>
          <p:cNvSpPr/>
          <p:nvPr/>
        </p:nvSpPr>
        <p:spPr>
          <a:xfrm flipV="1">
            <a:off x="2407349" y="2773017"/>
            <a:ext cx="892441" cy="1157546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CustomShape 7"/>
          <p:cNvSpPr/>
          <p:nvPr/>
        </p:nvSpPr>
        <p:spPr>
          <a:xfrm>
            <a:off x="2880000" y="1584000"/>
            <a:ext cx="1656000" cy="1296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Kaja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Line 8"/>
          <p:cNvSpPr/>
          <p:nvPr/>
        </p:nvSpPr>
        <p:spPr>
          <a:xfrm flipV="1">
            <a:off x="5652000" y="4068000"/>
            <a:ext cx="720000" cy="432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1" name="TextShape 9"/>
          <p:cNvSpPr txBox="1"/>
          <p:nvPr/>
        </p:nvSpPr>
        <p:spPr>
          <a:xfrm>
            <a:off x="513360" y="26460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Aufzählungen mit „und“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Textfeld 10"/>
          <p:cNvSpPr txBox="1"/>
          <p:nvPr/>
        </p:nvSpPr>
        <p:spPr>
          <a:xfrm rot="18630879">
            <a:off x="2136097" y="2952514"/>
            <a:ext cx="935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und</a:t>
            </a:r>
            <a:endParaRPr lang="de-DE" sz="3200" dirty="0"/>
          </a:p>
        </p:txBody>
      </p:sp>
      <p:sp>
        <p:nvSpPr>
          <p:cNvPr id="12" name="Textfeld 11"/>
          <p:cNvSpPr txBox="1"/>
          <p:nvPr/>
        </p:nvSpPr>
        <p:spPr>
          <a:xfrm rot="2027907">
            <a:off x="4562964" y="4400320"/>
            <a:ext cx="17667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haben</a:t>
            </a:r>
          </a:p>
          <a:p>
            <a:r>
              <a:rPr lang="de-DE" sz="3200" dirty="0" smtClean="0"/>
              <a:t>gekauft</a:t>
            </a:r>
            <a:endParaRPr lang="de-D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Line 1"/>
          <p:cNvSpPr/>
          <p:nvPr/>
        </p:nvSpPr>
        <p:spPr>
          <a:xfrm>
            <a:off x="3276000" y="3312000"/>
            <a:ext cx="2736000" cy="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1080000" y="2880000"/>
            <a:ext cx="2304000" cy="1800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Tom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CustomShape 3"/>
          <p:cNvSpPr/>
          <p:nvPr/>
        </p:nvSpPr>
        <p:spPr>
          <a:xfrm>
            <a:off x="5832000" y="2844000"/>
            <a:ext cx="3096000" cy="1836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Neapel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Line 4"/>
          <p:cNvSpPr/>
          <p:nvPr/>
        </p:nvSpPr>
        <p:spPr>
          <a:xfrm>
            <a:off x="3276000" y="4248000"/>
            <a:ext cx="2736000" cy="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Line 5"/>
          <p:cNvSpPr/>
          <p:nvPr/>
        </p:nvSpPr>
        <p:spPr>
          <a:xfrm>
            <a:off x="3636000" y="3312000"/>
            <a:ext cx="0" cy="936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TextShape 6"/>
          <p:cNvSpPr txBox="1"/>
          <p:nvPr/>
        </p:nvSpPr>
        <p:spPr>
          <a:xfrm>
            <a:off x="3636000" y="3542580"/>
            <a:ext cx="648000" cy="402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und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TextShape 7"/>
          <p:cNvSpPr txBox="1"/>
          <p:nvPr/>
        </p:nvSpPr>
        <p:spPr>
          <a:xfrm>
            <a:off x="513720" y="26496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Aufzählungen mit „und“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809850" y="2727225"/>
            <a:ext cx="1230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kennt</a:t>
            </a:r>
            <a:endParaRPr lang="de-DE" sz="3200" dirty="0"/>
          </a:p>
        </p:txBody>
      </p:sp>
      <p:sp>
        <p:nvSpPr>
          <p:cNvPr id="10" name="Textfeld 9"/>
          <p:cNvSpPr txBox="1"/>
          <p:nvPr/>
        </p:nvSpPr>
        <p:spPr>
          <a:xfrm>
            <a:off x="3806480" y="4258193"/>
            <a:ext cx="1230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liebt</a:t>
            </a:r>
            <a:endParaRPr lang="de-D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Line 1"/>
          <p:cNvSpPr/>
          <p:nvPr/>
        </p:nvSpPr>
        <p:spPr>
          <a:xfrm flipV="1">
            <a:off x="3384000" y="2952000"/>
            <a:ext cx="2664000" cy="360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CustomShape 2"/>
          <p:cNvSpPr/>
          <p:nvPr/>
        </p:nvSpPr>
        <p:spPr>
          <a:xfrm>
            <a:off x="1188000" y="2880000"/>
            <a:ext cx="2304000" cy="1800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Tom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CustomShape 3"/>
          <p:cNvSpPr/>
          <p:nvPr/>
        </p:nvSpPr>
        <p:spPr>
          <a:xfrm>
            <a:off x="6048000" y="2232000"/>
            <a:ext cx="2520000" cy="1404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Neapel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Line 4"/>
          <p:cNvSpPr/>
          <p:nvPr/>
        </p:nvSpPr>
        <p:spPr>
          <a:xfrm>
            <a:off x="3384000" y="4248000"/>
            <a:ext cx="2736000" cy="288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Line 5"/>
          <p:cNvSpPr/>
          <p:nvPr/>
        </p:nvSpPr>
        <p:spPr>
          <a:xfrm>
            <a:off x="3708000" y="3348000"/>
            <a:ext cx="0" cy="936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4" name="TextShape 6"/>
          <p:cNvSpPr txBox="1"/>
          <p:nvPr/>
        </p:nvSpPr>
        <p:spPr>
          <a:xfrm>
            <a:off x="3689999" y="3553793"/>
            <a:ext cx="648000" cy="402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und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CustomShape 7"/>
          <p:cNvSpPr/>
          <p:nvPr/>
        </p:nvSpPr>
        <p:spPr>
          <a:xfrm>
            <a:off x="6120000" y="3816000"/>
            <a:ext cx="2520000" cy="1404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Rom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TextShape 8"/>
          <p:cNvSpPr txBox="1"/>
          <p:nvPr/>
        </p:nvSpPr>
        <p:spPr>
          <a:xfrm>
            <a:off x="513720" y="26496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Aufzählungen mit „und“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Textfeld 9"/>
          <p:cNvSpPr txBox="1"/>
          <p:nvPr/>
        </p:nvSpPr>
        <p:spPr>
          <a:xfrm rot="21120000">
            <a:off x="3796766" y="2631591"/>
            <a:ext cx="1230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kennt</a:t>
            </a:r>
            <a:endParaRPr lang="de-DE" sz="3200" dirty="0"/>
          </a:p>
        </p:txBody>
      </p:sp>
      <p:sp>
        <p:nvSpPr>
          <p:cNvPr id="11" name="Textfeld 10"/>
          <p:cNvSpPr txBox="1"/>
          <p:nvPr/>
        </p:nvSpPr>
        <p:spPr>
          <a:xfrm rot="11167396" flipV="1">
            <a:off x="3910625" y="4315612"/>
            <a:ext cx="11645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liebt</a:t>
            </a:r>
            <a:endParaRPr lang="de-D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504000" y="329004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de-DE" sz="36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Infinitivkonstruktionen mit „zu“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Line 1"/>
          <p:cNvSpPr/>
          <p:nvPr/>
        </p:nvSpPr>
        <p:spPr>
          <a:xfrm>
            <a:off x="2808000" y="2016000"/>
            <a:ext cx="2016000" cy="72000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CustomShape 2"/>
          <p:cNvSpPr/>
          <p:nvPr/>
        </p:nvSpPr>
        <p:spPr>
          <a:xfrm>
            <a:off x="1224000" y="1103040"/>
            <a:ext cx="1584000" cy="134496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Sie</a:t>
            </a:r>
            <a:r>
              <a:rPr lang="de-DE" sz="4000" b="0" strike="noStrike" spc="-1" baseline="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CustomShape 3"/>
          <p:cNvSpPr/>
          <p:nvPr/>
        </p:nvSpPr>
        <p:spPr>
          <a:xfrm>
            <a:off x="6480000" y="1656000"/>
            <a:ext cx="1845000" cy="1512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ihm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CustomShape 4"/>
          <p:cNvSpPr/>
          <p:nvPr/>
        </p:nvSpPr>
        <p:spPr>
          <a:xfrm>
            <a:off x="3456000" y="4500000"/>
            <a:ext cx="1512000" cy="1296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r>
              <a:rPr lang="de-DE" sz="5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Ø</a:t>
            </a:r>
            <a:r>
              <a:rPr lang="de-DE" sz="5400" b="0" strike="noStrike" spc="-1" baseline="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Line 5"/>
          <p:cNvSpPr/>
          <p:nvPr/>
        </p:nvSpPr>
        <p:spPr>
          <a:xfrm>
            <a:off x="5040000" y="5148000"/>
            <a:ext cx="2016000" cy="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r>
              <a:rPr lang="de-DE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CustomShape 6"/>
          <p:cNvSpPr/>
          <p:nvPr/>
        </p:nvSpPr>
        <p:spPr>
          <a:xfrm>
            <a:off x="7056000" y="4428000"/>
            <a:ext cx="1944000" cy="1440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Arzt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CustomShape 7"/>
          <p:cNvSpPr/>
          <p:nvPr/>
        </p:nvSpPr>
        <p:spPr>
          <a:xfrm>
            <a:off x="3168000" y="3744000"/>
            <a:ext cx="6192000" cy="2880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5" name="Line 8"/>
          <p:cNvSpPr/>
          <p:nvPr/>
        </p:nvSpPr>
        <p:spPr>
          <a:xfrm flipV="1">
            <a:off x="4824000" y="2520000"/>
            <a:ext cx="1656000" cy="216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6" name="Line 9"/>
          <p:cNvSpPr/>
          <p:nvPr/>
        </p:nvSpPr>
        <p:spPr>
          <a:xfrm>
            <a:off x="4824000" y="2736000"/>
            <a:ext cx="1080000" cy="1008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7" name="TextShape 10"/>
          <p:cNvSpPr txBox="1"/>
          <p:nvPr/>
        </p:nvSpPr>
        <p:spPr>
          <a:xfrm>
            <a:off x="513720" y="26496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Infinitivkonstruktionen mit „zu“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Textfeld 11"/>
          <p:cNvSpPr txBox="1"/>
          <p:nvPr/>
        </p:nvSpPr>
        <p:spPr>
          <a:xfrm rot="1200000">
            <a:off x="3019316" y="1838137"/>
            <a:ext cx="20106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versprach</a:t>
            </a:r>
            <a:endParaRPr lang="de-DE" sz="3200" dirty="0"/>
          </a:p>
        </p:txBody>
      </p:sp>
      <p:sp>
        <p:nvSpPr>
          <p:cNvPr id="13" name="Textfeld 12"/>
          <p:cNvSpPr txBox="1"/>
          <p:nvPr/>
        </p:nvSpPr>
        <p:spPr>
          <a:xfrm>
            <a:off x="4951062" y="4563225"/>
            <a:ext cx="20279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anzurufen</a:t>
            </a:r>
            <a:endParaRPr lang="de-DE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Line 1"/>
          <p:cNvSpPr/>
          <p:nvPr/>
        </p:nvSpPr>
        <p:spPr>
          <a:xfrm>
            <a:off x="2808000" y="2016000"/>
            <a:ext cx="2016000" cy="72000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CustomShape 2"/>
          <p:cNvSpPr/>
          <p:nvPr/>
        </p:nvSpPr>
        <p:spPr>
          <a:xfrm>
            <a:off x="1224000" y="1103040"/>
            <a:ext cx="1584000" cy="134496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CustomShape 3"/>
          <p:cNvSpPr/>
          <p:nvPr/>
        </p:nvSpPr>
        <p:spPr>
          <a:xfrm>
            <a:off x="6480000" y="1656000"/>
            <a:ext cx="1845000" cy="1512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ihm</a:t>
            </a:r>
            <a:r>
              <a:rPr lang="de-DE" sz="4000" b="0" strike="noStrike" spc="-1" baseline="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CustomShape 4"/>
          <p:cNvSpPr/>
          <p:nvPr/>
        </p:nvSpPr>
        <p:spPr>
          <a:xfrm>
            <a:off x="3456000" y="4500000"/>
            <a:ext cx="1512000" cy="1296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r>
              <a:rPr lang="de-DE" sz="5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Ø</a:t>
            </a:r>
            <a:r>
              <a:rPr lang="de-DE" sz="5400" b="0" strike="noStrike" spc="-1" baseline="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Line 5"/>
          <p:cNvSpPr/>
          <p:nvPr/>
        </p:nvSpPr>
        <p:spPr>
          <a:xfrm>
            <a:off x="5040000" y="5148000"/>
            <a:ext cx="2016000" cy="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r>
              <a:rPr lang="de-DE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CustomShape 6"/>
          <p:cNvSpPr/>
          <p:nvPr/>
        </p:nvSpPr>
        <p:spPr>
          <a:xfrm>
            <a:off x="7056000" y="4428000"/>
            <a:ext cx="1944000" cy="1440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Arzt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CustomShape 7"/>
          <p:cNvSpPr/>
          <p:nvPr/>
        </p:nvSpPr>
        <p:spPr>
          <a:xfrm>
            <a:off x="3168000" y="3744000"/>
            <a:ext cx="6192000" cy="2880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5" name="Line 8"/>
          <p:cNvSpPr/>
          <p:nvPr/>
        </p:nvSpPr>
        <p:spPr>
          <a:xfrm flipV="1">
            <a:off x="4824000" y="2520000"/>
            <a:ext cx="1656000" cy="216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6" name="Line 9"/>
          <p:cNvSpPr/>
          <p:nvPr/>
        </p:nvSpPr>
        <p:spPr>
          <a:xfrm>
            <a:off x="4824000" y="2736000"/>
            <a:ext cx="1080000" cy="1008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7" name="TextShape 10"/>
          <p:cNvSpPr txBox="1"/>
          <p:nvPr/>
        </p:nvSpPr>
        <p:spPr>
          <a:xfrm>
            <a:off x="514080" y="26532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Infinitivkonstruktionen mit „zu“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4963090" y="4563225"/>
            <a:ext cx="20978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anzurufen</a:t>
            </a:r>
            <a:endParaRPr lang="de-DE" sz="3200" dirty="0"/>
          </a:p>
        </p:txBody>
      </p:sp>
      <p:sp>
        <p:nvSpPr>
          <p:cNvPr id="13" name="Textfeld 12"/>
          <p:cNvSpPr txBox="1"/>
          <p:nvPr/>
        </p:nvSpPr>
        <p:spPr>
          <a:xfrm rot="1199242">
            <a:off x="3208262" y="1843724"/>
            <a:ext cx="1358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verbot</a:t>
            </a:r>
            <a:endParaRPr lang="de-DE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504000" y="329004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de-DE" sz="36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Das Passiv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Line 1"/>
          <p:cNvSpPr/>
          <p:nvPr/>
        </p:nvSpPr>
        <p:spPr>
          <a:xfrm>
            <a:off x="3888000" y="2952000"/>
            <a:ext cx="1800000" cy="1296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1800000" y="1656000"/>
            <a:ext cx="2268000" cy="1548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Der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Mann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CustomShape 3"/>
          <p:cNvSpPr/>
          <p:nvPr/>
        </p:nvSpPr>
        <p:spPr>
          <a:xfrm>
            <a:off x="5364000" y="4032000"/>
            <a:ext cx="2268000" cy="1656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den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Hund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TextShape 4"/>
          <p:cNvSpPr txBox="1"/>
          <p:nvPr/>
        </p:nvSpPr>
        <p:spPr>
          <a:xfrm>
            <a:off x="514080" y="26532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Das Passiv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Textfeld 5"/>
          <p:cNvSpPr txBox="1"/>
          <p:nvPr/>
        </p:nvSpPr>
        <p:spPr>
          <a:xfrm rot="2160000">
            <a:off x="4399151" y="3154488"/>
            <a:ext cx="1230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sieht</a:t>
            </a:r>
            <a:endParaRPr lang="de-DE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Line 1"/>
          <p:cNvSpPr/>
          <p:nvPr/>
        </p:nvSpPr>
        <p:spPr>
          <a:xfrm flipV="1">
            <a:off x="3425489" y="2772000"/>
            <a:ext cx="3694840" cy="35817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CustomShape 2"/>
          <p:cNvSpPr/>
          <p:nvPr/>
        </p:nvSpPr>
        <p:spPr>
          <a:xfrm>
            <a:off x="1065482" y="1961820"/>
            <a:ext cx="2268000" cy="1548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Der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Hund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CustomShape 3"/>
          <p:cNvSpPr/>
          <p:nvPr/>
        </p:nvSpPr>
        <p:spPr>
          <a:xfrm>
            <a:off x="4774953" y="4314722"/>
            <a:ext cx="1872000" cy="1296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Mann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TextShape 4"/>
          <p:cNvSpPr txBox="1"/>
          <p:nvPr/>
        </p:nvSpPr>
        <p:spPr>
          <a:xfrm>
            <a:off x="7273471" y="2221740"/>
            <a:ext cx="833040" cy="1028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6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Ø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Line 5"/>
          <p:cNvSpPr/>
          <p:nvPr/>
        </p:nvSpPr>
        <p:spPr>
          <a:xfrm>
            <a:off x="4663468" y="3050053"/>
            <a:ext cx="725548" cy="1300731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767761" y="2187224"/>
            <a:ext cx="26884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wird gesehen</a:t>
            </a:r>
            <a:endParaRPr lang="de-DE" sz="3200" dirty="0"/>
          </a:p>
        </p:txBody>
      </p:sp>
      <p:sp>
        <p:nvSpPr>
          <p:cNvPr id="8" name="Textfeld 7"/>
          <p:cNvSpPr txBox="1"/>
          <p:nvPr/>
        </p:nvSpPr>
        <p:spPr>
          <a:xfrm rot="3481836">
            <a:off x="4666496" y="3179246"/>
            <a:ext cx="10414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vom</a:t>
            </a:r>
            <a:endParaRPr lang="de-DE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504000" y="329004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de-DE" sz="36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„sein“ und andere Kopulaverben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Line 1"/>
          <p:cNvSpPr/>
          <p:nvPr/>
        </p:nvSpPr>
        <p:spPr>
          <a:xfrm>
            <a:off x="3024000" y="2592000"/>
            <a:ext cx="2736000" cy="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1080000" y="1908000"/>
            <a:ext cx="1908000" cy="1368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Franz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CustomShape 3"/>
          <p:cNvSpPr/>
          <p:nvPr/>
        </p:nvSpPr>
        <p:spPr>
          <a:xfrm>
            <a:off x="5796000" y="1836000"/>
            <a:ext cx="3096000" cy="1584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Klassen-
sprecher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Line 4"/>
          <p:cNvSpPr/>
          <p:nvPr/>
        </p:nvSpPr>
        <p:spPr>
          <a:xfrm>
            <a:off x="3024360" y="5004000"/>
            <a:ext cx="4535640" cy="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CustomShape 5"/>
          <p:cNvSpPr/>
          <p:nvPr/>
        </p:nvSpPr>
        <p:spPr>
          <a:xfrm>
            <a:off x="1080360" y="4320000"/>
            <a:ext cx="1908000" cy="1368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Franz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TextShape 6"/>
          <p:cNvSpPr txBox="1"/>
          <p:nvPr/>
        </p:nvSpPr>
        <p:spPr>
          <a:xfrm>
            <a:off x="506160" y="26388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Die Kopula „sein“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293162" y="4419225"/>
            <a:ext cx="37295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ist Klassensprecher</a:t>
            </a:r>
            <a:endParaRPr lang="de-DE" sz="3200" dirty="0"/>
          </a:p>
        </p:txBody>
      </p:sp>
      <p:sp>
        <p:nvSpPr>
          <p:cNvPr id="9" name="Textfeld 8"/>
          <p:cNvSpPr txBox="1"/>
          <p:nvPr/>
        </p:nvSpPr>
        <p:spPr>
          <a:xfrm>
            <a:off x="3816338" y="2008442"/>
            <a:ext cx="6961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ist</a:t>
            </a:r>
            <a:endParaRPr lang="de-D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Line 1"/>
          <p:cNvSpPr/>
          <p:nvPr/>
        </p:nvSpPr>
        <p:spPr>
          <a:xfrm>
            <a:off x="3492000" y="2592000"/>
            <a:ext cx="2736000" cy="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r>
              <a:rPr lang="de-DE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CustomShape 2"/>
          <p:cNvSpPr/>
          <p:nvPr/>
        </p:nvSpPr>
        <p:spPr>
          <a:xfrm>
            <a:off x="1548000" y="1908000"/>
            <a:ext cx="1908000" cy="1368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Franz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CustomShape 3"/>
          <p:cNvSpPr/>
          <p:nvPr/>
        </p:nvSpPr>
        <p:spPr>
          <a:xfrm>
            <a:off x="6264000" y="1836000"/>
            <a:ext cx="2124000" cy="1584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müde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Line 4"/>
          <p:cNvSpPr/>
          <p:nvPr/>
        </p:nvSpPr>
        <p:spPr>
          <a:xfrm>
            <a:off x="3492360" y="5004000"/>
            <a:ext cx="3671640" cy="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CustomShape 5"/>
          <p:cNvSpPr/>
          <p:nvPr/>
        </p:nvSpPr>
        <p:spPr>
          <a:xfrm>
            <a:off x="1548360" y="4320000"/>
            <a:ext cx="1908000" cy="1368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Franz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TextShape 6"/>
          <p:cNvSpPr txBox="1"/>
          <p:nvPr/>
        </p:nvSpPr>
        <p:spPr>
          <a:xfrm>
            <a:off x="513000" y="26424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Die Kopula „sein“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345692" y="2043225"/>
            <a:ext cx="703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ist</a:t>
            </a:r>
            <a:endParaRPr lang="de-DE" sz="3200" dirty="0"/>
          </a:p>
        </p:txBody>
      </p:sp>
      <p:sp>
        <p:nvSpPr>
          <p:cNvPr id="9" name="Textfeld 8"/>
          <p:cNvSpPr txBox="1"/>
          <p:nvPr/>
        </p:nvSpPr>
        <p:spPr>
          <a:xfrm>
            <a:off x="4342826" y="4419225"/>
            <a:ext cx="1921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ist müde</a:t>
            </a:r>
            <a:endParaRPr lang="de-D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504000" y="329004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de-DE" sz="36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Negation und andere Partikeln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Line 1"/>
          <p:cNvSpPr/>
          <p:nvPr/>
        </p:nvSpPr>
        <p:spPr>
          <a:xfrm>
            <a:off x="3888000" y="2952000"/>
            <a:ext cx="1800000" cy="1296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CustomShape 2"/>
          <p:cNvSpPr/>
          <p:nvPr/>
        </p:nvSpPr>
        <p:spPr>
          <a:xfrm>
            <a:off x="2160000" y="1836000"/>
            <a:ext cx="1908000" cy="1368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Franz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CustomShape 3"/>
          <p:cNvSpPr/>
          <p:nvPr/>
        </p:nvSpPr>
        <p:spPr>
          <a:xfrm>
            <a:off x="5364000" y="4032000"/>
            <a:ext cx="2052000" cy="1440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Hupe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CustomShape 4"/>
          <p:cNvSpPr/>
          <p:nvPr/>
        </p:nvSpPr>
        <p:spPr>
          <a:xfrm>
            <a:off x="3815640" y="4428000"/>
            <a:ext cx="1260360" cy="936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nicht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Line 5"/>
          <p:cNvSpPr/>
          <p:nvPr/>
        </p:nvSpPr>
        <p:spPr>
          <a:xfrm>
            <a:off x="4464000" y="3492000"/>
            <a:ext cx="0" cy="936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9" name="TextShape 6"/>
          <p:cNvSpPr txBox="1"/>
          <p:nvPr/>
        </p:nvSpPr>
        <p:spPr>
          <a:xfrm>
            <a:off x="513000" y="26424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Negation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Textfeld 7"/>
          <p:cNvSpPr txBox="1"/>
          <p:nvPr/>
        </p:nvSpPr>
        <p:spPr>
          <a:xfrm rot="2027907">
            <a:off x="4399152" y="3082488"/>
            <a:ext cx="1230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hört</a:t>
            </a:r>
            <a:endParaRPr lang="de-D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Line 1"/>
          <p:cNvSpPr/>
          <p:nvPr/>
        </p:nvSpPr>
        <p:spPr>
          <a:xfrm>
            <a:off x="3888000" y="2952000"/>
            <a:ext cx="1800000" cy="1296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r>
              <a:rPr lang="de-DE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CustomShape 2"/>
          <p:cNvSpPr/>
          <p:nvPr/>
        </p:nvSpPr>
        <p:spPr>
          <a:xfrm>
            <a:off x="2160000" y="1836000"/>
            <a:ext cx="1908000" cy="1368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Franz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CustomShape 3"/>
          <p:cNvSpPr/>
          <p:nvPr/>
        </p:nvSpPr>
        <p:spPr>
          <a:xfrm>
            <a:off x="5364000" y="4032000"/>
            <a:ext cx="2052000" cy="1440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Hupe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TextShape 4"/>
          <p:cNvSpPr txBox="1"/>
          <p:nvPr/>
        </p:nvSpPr>
        <p:spPr>
          <a:xfrm>
            <a:off x="513360" y="26460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Negation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Textfeld 5"/>
          <p:cNvSpPr txBox="1"/>
          <p:nvPr/>
        </p:nvSpPr>
        <p:spPr>
          <a:xfrm rot="2160000">
            <a:off x="3952716" y="3167889"/>
            <a:ext cx="19585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hört nicht</a:t>
            </a:r>
            <a:endParaRPr lang="de-D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Line 1"/>
          <p:cNvSpPr/>
          <p:nvPr/>
        </p:nvSpPr>
        <p:spPr>
          <a:xfrm>
            <a:off x="3888000" y="2952000"/>
            <a:ext cx="1800000" cy="1296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r>
              <a:rPr lang="de-DE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CustomShape 2"/>
          <p:cNvSpPr/>
          <p:nvPr/>
        </p:nvSpPr>
        <p:spPr>
          <a:xfrm>
            <a:off x="2160000" y="1836000"/>
            <a:ext cx="1908000" cy="1368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nicht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Franz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CustomShape 3"/>
          <p:cNvSpPr/>
          <p:nvPr/>
        </p:nvSpPr>
        <p:spPr>
          <a:xfrm>
            <a:off x="5364000" y="4032000"/>
            <a:ext cx="2052000" cy="1440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Hupe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TextShape 4"/>
          <p:cNvSpPr txBox="1"/>
          <p:nvPr/>
        </p:nvSpPr>
        <p:spPr>
          <a:xfrm>
            <a:off x="513360" y="26460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Negation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Textfeld 5"/>
          <p:cNvSpPr txBox="1"/>
          <p:nvPr/>
        </p:nvSpPr>
        <p:spPr>
          <a:xfrm rot="2160000">
            <a:off x="4399151" y="3154488"/>
            <a:ext cx="1230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hört</a:t>
            </a:r>
            <a:endParaRPr lang="de-D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Line 1"/>
          <p:cNvSpPr/>
          <p:nvPr/>
        </p:nvSpPr>
        <p:spPr>
          <a:xfrm>
            <a:off x="3888000" y="2952000"/>
            <a:ext cx="1800000" cy="1296000"/>
          </a:xfrm>
          <a:prstGeom prst="line">
            <a:avLst/>
          </a:prstGeom>
          <a:ln w="381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b"/>
          <a:lstStyle/>
          <a:p>
            <a:pPr algn="ctr"/>
            <a:r>
              <a:rPr lang="de-DE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CustomShape 2"/>
          <p:cNvSpPr/>
          <p:nvPr/>
        </p:nvSpPr>
        <p:spPr>
          <a:xfrm>
            <a:off x="2160000" y="1836000"/>
            <a:ext cx="1908000" cy="1368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Franz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CustomShape 3"/>
          <p:cNvSpPr/>
          <p:nvPr/>
        </p:nvSpPr>
        <p:spPr>
          <a:xfrm>
            <a:off x="5364000" y="4032000"/>
            <a:ext cx="2052000" cy="1440000"/>
          </a:xfrm>
          <a:prstGeom prst="ellipse">
            <a:avLst/>
          </a:prstGeom>
          <a:noFill/>
          <a:ln w="38160">
            <a:solidFill>
              <a:srgbClr val="1C1C1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/>
          <a:lstStyle/>
          <a:p>
            <a:pPr algn="ctr"/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nicht die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Hupe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TextShape 4"/>
          <p:cNvSpPr txBox="1"/>
          <p:nvPr/>
        </p:nvSpPr>
        <p:spPr>
          <a:xfrm>
            <a:off x="513360" y="264600"/>
            <a:ext cx="9071640" cy="911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de-DE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Negation
</a:t>
            </a:r>
            <a:endParaRPr lang="de-DE" sz="4400" b="1" strike="noStrike" spc="-1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Textfeld 5"/>
          <p:cNvSpPr txBox="1"/>
          <p:nvPr/>
        </p:nvSpPr>
        <p:spPr>
          <a:xfrm rot="2160000">
            <a:off x="4399152" y="3082488"/>
            <a:ext cx="1230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hört</a:t>
            </a:r>
            <a:endParaRPr lang="de-D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151</Words>
  <Application>Microsoft Office PowerPoint</Application>
  <PresentationFormat>Benutzerdefiniert</PresentationFormat>
  <Paragraphs>97</Paragraphs>
  <Slides>19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0" baseType="lpstr"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lehrer3</dc:creator>
  <cp:lastModifiedBy>01</cp:lastModifiedBy>
  <cp:revision>35</cp:revision>
  <dcterms:created xsi:type="dcterms:W3CDTF">2016-10-02T18:15:41Z</dcterms:created>
  <dcterms:modified xsi:type="dcterms:W3CDTF">2018-08-30T12:47:15Z</dcterms:modified>
  <dc:language>de-DE</dc:language>
</cp:coreProperties>
</file>